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Raleway Medium" pitchFamily="2" charset="0"/>
      <p:regular r:id="rId17"/>
    </p:embeddedFont>
    <p:embeddedFont>
      <p:font typeface="Wingdings 3" panose="05040102010807070707" pitchFamily="18" charset="2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600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73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515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605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673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78198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842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5308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431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4544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9259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077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47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477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25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359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251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02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779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563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545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40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780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565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658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393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674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846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134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99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43200"/>
            <a:ext cx="7415927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Recognizing Phishing Attacks &amp; Social Engineering: Your First Line of Defense</a:t>
            </a:r>
            <a:endParaRPr lang="en-US" sz="4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00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948" y="3370778"/>
            <a:ext cx="11455718" cy="577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Your Role in Cybersecurity: Stay Alert, Stay Safe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27948" y="4260413"/>
            <a:ext cx="6483191" cy="1495187"/>
          </a:xfrm>
          <a:prstGeom prst="roundRect">
            <a:avLst>
              <a:gd name="adj" fmla="val 33389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35950" y="4468416"/>
            <a:ext cx="2311122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Evolving Threats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35950" y="4882039"/>
            <a:ext cx="6067187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Phishing attacks are constantly evolving, demanding continuous vigilance and updated awareness from everyone.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9142" y="4260413"/>
            <a:ext cx="6483310" cy="1495187"/>
          </a:xfrm>
          <a:prstGeom prst="roundRect">
            <a:avLst>
              <a:gd name="adj" fmla="val 33389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7627144" y="4468416"/>
            <a:ext cx="2381488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Verify Before Acting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27144" y="4882039"/>
            <a:ext cx="606730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When in doubt, always verify the authenticity of a request before clicking a link or responding to any message.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948" y="5963602"/>
            <a:ext cx="6483191" cy="1495187"/>
          </a:xfrm>
          <a:prstGeom prst="roundRect">
            <a:avLst>
              <a:gd name="adj" fmla="val 33389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935950" y="6171605"/>
            <a:ext cx="2311122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Collective Defense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35950" y="6585228"/>
            <a:ext cx="6067187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Together, by staying informed and cautious, we can collectively stop attackers from exploiting trust.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9142" y="5963602"/>
            <a:ext cx="6483310" cy="1495187"/>
          </a:xfrm>
          <a:prstGeom prst="roundRect">
            <a:avLst>
              <a:gd name="adj" fmla="val 33389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7627144" y="6171605"/>
            <a:ext cx="2311122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Strongest Link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627144" y="6585228"/>
            <a:ext cx="606730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You are the strongest link in your organization's security chain; your awareness is paramount.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943" y="755333"/>
            <a:ext cx="6762155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What Is Social Engineering?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214943" y="1957983"/>
            <a:ext cx="3739396" cy="3164205"/>
          </a:xfrm>
          <a:prstGeom prst="roundRect">
            <a:avLst>
              <a:gd name="adj" fmla="val 3468"/>
            </a:avLst>
          </a:prstGeom>
          <a:solidFill>
            <a:srgbClr val="27272B"/>
          </a:solidFill>
          <a:ln/>
        </p:spPr>
      </p:sp>
      <p:sp>
        <p:nvSpPr>
          <p:cNvPr id="5" name="Shape 2"/>
          <p:cNvSpPr/>
          <p:nvPr/>
        </p:nvSpPr>
        <p:spPr>
          <a:xfrm>
            <a:off x="6214943" y="1935123"/>
            <a:ext cx="3739396" cy="91440"/>
          </a:xfrm>
          <a:prstGeom prst="roundRect">
            <a:avLst>
              <a:gd name="adj" fmla="val 341516"/>
            </a:avLst>
          </a:prstGeom>
          <a:solidFill>
            <a:srgbClr val="FFE14D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1645801"/>
            <a:ext cx="624483" cy="624483"/>
          </a:xfrm>
          <a:prstGeom prst="roundRect">
            <a:avLst>
              <a:gd name="adj" fmla="val 146425"/>
            </a:avLst>
          </a:prstGeom>
          <a:solidFill>
            <a:srgbClr val="FFE14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9626" y="1833086"/>
            <a:ext cx="249793" cy="2497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45925" y="2478405"/>
            <a:ext cx="3178850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Psychological Exploitation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445925" y="2892385"/>
            <a:ext cx="3277433" cy="1998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art of manipulating people into revealing confidential information or performing unsafe actions, exploiting human psychology rather than technical vulnerabilities.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0162461" y="1957983"/>
            <a:ext cx="3739396" cy="3164205"/>
          </a:xfrm>
          <a:prstGeom prst="roundRect">
            <a:avLst>
              <a:gd name="adj" fmla="val 3468"/>
            </a:avLst>
          </a:prstGeom>
          <a:solidFill>
            <a:srgbClr val="27272B"/>
          </a:solidFill>
          <a:ln/>
        </p:spPr>
      </p:sp>
      <p:sp>
        <p:nvSpPr>
          <p:cNvPr id="11" name="Shape 7"/>
          <p:cNvSpPr/>
          <p:nvPr/>
        </p:nvSpPr>
        <p:spPr>
          <a:xfrm>
            <a:off x="10162461" y="1935123"/>
            <a:ext cx="3739396" cy="91440"/>
          </a:xfrm>
          <a:prstGeom prst="roundRect">
            <a:avLst>
              <a:gd name="adj" fmla="val 341516"/>
            </a:avLst>
          </a:prstGeom>
          <a:solidFill>
            <a:srgbClr val="FFE14D"/>
          </a:solidFill>
          <a:ln/>
        </p:spPr>
      </p:sp>
      <p:sp>
        <p:nvSpPr>
          <p:cNvPr id="12" name="Shape 8"/>
          <p:cNvSpPr/>
          <p:nvPr/>
        </p:nvSpPr>
        <p:spPr>
          <a:xfrm>
            <a:off x="11719858" y="1645801"/>
            <a:ext cx="624483" cy="624483"/>
          </a:xfrm>
          <a:prstGeom prst="roundRect">
            <a:avLst>
              <a:gd name="adj" fmla="val 146425"/>
            </a:avLst>
          </a:prstGeom>
          <a:solidFill>
            <a:srgbClr val="FFE14D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07143" y="1833086"/>
            <a:ext cx="249793" cy="2497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93442" y="2478405"/>
            <a:ext cx="231314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Common Tactics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10393442" y="2892385"/>
            <a:ext cx="3277433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Often takes the form of phishing emails, vishing (voice phishing) calls, baiting, or pretexting, each designed to trick victims.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214943" y="5642491"/>
            <a:ext cx="7686913" cy="1831658"/>
          </a:xfrm>
          <a:prstGeom prst="roundRect">
            <a:avLst>
              <a:gd name="adj" fmla="val 5991"/>
            </a:avLst>
          </a:prstGeom>
          <a:solidFill>
            <a:srgbClr val="27272B"/>
          </a:solidFill>
          <a:ln/>
        </p:spPr>
      </p:sp>
      <p:sp>
        <p:nvSpPr>
          <p:cNvPr id="17" name="Shape 12"/>
          <p:cNvSpPr/>
          <p:nvPr/>
        </p:nvSpPr>
        <p:spPr>
          <a:xfrm>
            <a:off x="6214943" y="5619631"/>
            <a:ext cx="7686913" cy="91440"/>
          </a:xfrm>
          <a:prstGeom prst="roundRect">
            <a:avLst>
              <a:gd name="adj" fmla="val 341516"/>
            </a:avLst>
          </a:prstGeom>
          <a:solidFill>
            <a:srgbClr val="FFE14D"/>
          </a:solidFill>
          <a:ln/>
        </p:spPr>
      </p:sp>
      <p:sp>
        <p:nvSpPr>
          <p:cNvPr id="18" name="Shape 13"/>
          <p:cNvSpPr/>
          <p:nvPr/>
        </p:nvSpPr>
        <p:spPr>
          <a:xfrm>
            <a:off x="9746159" y="5330309"/>
            <a:ext cx="624483" cy="624483"/>
          </a:xfrm>
          <a:prstGeom prst="roundRect">
            <a:avLst>
              <a:gd name="adj" fmla="val 146425"/>
            </a:avLst>
          </a:prstGeom>
          <a:solidFill>
            <a:srgbClr val="FFE14D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3444" y="5517594"/>
            <a:ext cx="249793" cy="24979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445925" y="6162913"/>
            <a:ext cx="231314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Human Element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6445925" y="6576893"/>
            <a:ext cx="7224951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Social engineering targets the weakest link in security: human trust and susceptibility to influence.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0700" y="660559"/>
            <a:ext cx="12948999" cy="1334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Phishing: The Most Common Social Engineering Attack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40700" y="2571155"/>
            <a:ext cx="7534989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Over </a:t>
            </a: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3.4 billion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phishing emails are sent daily worldwide, making it a pervasive threat.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40700" y="3423880"/>
            <a:ext cx="7534989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Phishing is responsible for an alarming </a:t>
            </a: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90% of data breaches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globally, highlighting its effectiveness for cybercriminals.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40700" y="4276606"/>
            <a:ext cx="7534989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Attacks can target various communication channels, including email, websites, social media posts, and text messages.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40700" y="5129332"/>
            <a:ext cx="7534989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goal is always the same: to trick individuals into divulging sensitive data or clicking malicious links.</a:t>
            </a: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335" y="2625209"/>
            <a:ext cx="4827984" cy="48279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751403"/>
            <a:ext cx="11584781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Evolution of Phishing Attacks: From 1995 to Today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10922" y="1950244"/>
            <a:ext cx="13208556" cy="22860"/>
          </a:xfrm>
          <a:prstGeom prst="roundRect">
            <a:avLst>
              <a:gd name="adj" fmla="val 1332928"/>
            </a:avLst>
          </a:prstGeom>
          <a:solidFill>
            <a:srgbClr val="5F5F63"/>
          </a:solidFill>
          <a:ln/>
        </p:spPr>
      </p:sp>
      <p:sp>
        <p:nvSpPr>
          <p:cNvPr id="4" name="Shape 2"/>
          <p:cNvSpPr/>
          <p:nvPr/>
        </p:nvSpPr>
        <p:spPr>
          <a:xfrm>
            <a:off x="2255282" y="1950244"/>
            <a:ext cx="22860" cy="609362"/>
          </a:xfrm>
          <a:prstGeom prst="roundRect">
            <a:avLst>
              <a:gd name="adj" fmla="val 1332928"/>
            </a:avLst>
          </a:prstGeom>
          <a:solidFill>
            <a:srgbClr val="5F5F63"/>
          </a:solidFill>
          <a:ln/>
        </p:spPr>
      </p:sp>
      <p:sp>
        <p:nvSpPr>
          <p:cNvPr id="5" name="Shape 3"/>
          <p:cNvSpPr/>
          <p:nvPr/>
        </p:nvSpPr>
        <p:spPr>
          <a:xfrm>
            <a:off x="2038231" y="1721763"/>
            <a:ext cx="456962" cy="456962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</p:sp>
      <p:sp>
        <p:nvSpPr>
          <p:cNvPr id="6" name="Text 4"/>
          <p:cNvSpPr/>
          <p:nvPr/>
        </p:nvSpPr>
        <p:spPr>
          <a:xfrm>
            <a:off x="2131338" y="1780996"/>
            <a:ext cx="2707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52619" y="2762845"/>
            <a:ext cx="2628305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1995: Early AOL Scams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14043" y="3166824"/>
            <a:ext cx="2705457" cy="162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First recorded phishing attacks targeted AOL users with fake URLs (e.g., www.ao1.com) to steal credentials.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43" y="5019913"/>
            <a:ext cx="2705457" cy="1851065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620941" y="1950244"/>
            <a:ext cx="22860" cy="609362"/>
          </a:xfrm>
          <a:prstGeom prst="roundRect">
            <a:avLst>
              <a:gd name="adj" fmla="val 1332928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5403890" y="1721763"/>
            <a:ext cx="456962" cy="456962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5496997" y="1780996"/>
            <a:ext cx="2707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4279583" y="2762845"/>
            <a:ext cx="2705576" cy="56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2001: Spear Phishing Emerges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279583" y="3449003"/>
            <a:ext cx="2705576" cy="1949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More targeted attacks, known as spear phishing, began to focus on stealing credit card information from users of platforms like eBay and banks.</a:t>
            </a:r>
            <a:endParaRPr lang="en-US" sz="15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583" y="5627013"/>
            <a:ext cx="2705576" cy="1851184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8986480" y="1950244"/>
            <a:ext cx="22860" cy="609362"/>
          </a:xfrm>
          <a:prstGeom prst="roundRect">
            <a:avLst>
              <a:gd name="adj" fmla="val 1332928"/>
            </a:avLst>
          </a:prstGeom>
          <a:solidFill>
            <a:srgbClr val="5F5F63"/>
          </a:solidFill>
          <a:ln/>
        </p:spPr>
      </p:sp>
      <p:sp>
        <p:nvSpPr>
          <p:cNvPr id="17" name="Shape 13"/>
          <p:cNvSpPr/>
          <p:nvPr/>
        </p:nvSpPr>
        <p:spPr>
          <a:xfrm>
            <a:off x="8769429" y="1721763"/>
            <a:ext cx="456962" cy="456962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</p:sp>
      <p:sp>
        <p:nvSpPr>
          <p:cNvPr id="18" name="Text 14"/>
          <p:cNvSpPr/>
          <p:nvPr/>
        </p:nvSpPr>
        <p:spPr>
          <a:xfrm>
            <a:off x="8862536" y="1780996"/>
            <a:ext cx="2707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5"/>
          <p:cNvSpPr/>
          <p:nvPr/>
        </p:nvSpPr>
        <p:spPr>
          <a:xfrm>
            <a:off x="7645241" y="2762845"/>
            <a:ext cx="2705457" cy="56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2010s: Mass-Scale Phishing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7645241" y="3449003"/>
            <a:ext cx="2705457" cy="1949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Phishing becomes widespread with sophisticated email campaigns and fake websites mimicking major brands.</a:t>
            </a:r>
            <a:endParaRPr lang="en-US" sz="155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241" y="5627013"/>
            <a:ext cx="2705457" cy="1851065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12352139" y="1950244"/>
            <a:ext cx="22860" cy="609362"/>
          </a:xfrm>
          <a:prstGeom prst="roundRect">
            <a:avLst>
              <a:gd name="adj" fmla="val 1332928"/>
            </a:avLst>
          </a:prstGeom>
          <a:solidFill>
            <a:srgbClr val="5F5F63"/>
          </a:solidFill>
          <a:ln/>
        </p:spPr>
      </p:sp>
      <p:sp>
        <p:nvSpPr>
          <p:cNvPr id="23" name="Shape 18"/>
          <p:cNvSpPr/>
          <p:nvPr/>
        </p:nvSpPr>
        <p:spPr>
          <a:xfrm>
            <a:off x="12135088" y="1721763"/>
            <a:ext cx="456962" cy="456962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</p:sp>
      <p:sp>
        <p:nvSpPr>
          <p:cNvPr id="24" name="Text 19"/>
          <p:cNvSpPr/>
          <p:nvPr/>
        </p:nvSpPr>
        <p:spPr>
          <a:xfrm>
            <a:off x="12228195" y="1780996"/>
            <a:ext cx="2707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0"/>
          <p:cNvSpPr/>
          <p:nvPr/>
        </p:nvSpPr>
        <p:spPr>
          <a:xfrm>
            <a:off x="11010781" y="2762845"/>
            <a:ext cx="2705576" cy="56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2025: AI-Enhanced Phishing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11010781" y="3449003"/>
            <a:ext cx="2705576" cy="1949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future sees AI generating perfectly crafted, grammar-free, and visually authentic phishing emails, making detection increasingly challenging.</a:t>
            </a:r>
            <a:endParaRPr lang="en-US" sz="1550" dirty="0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0781" y="5627013"/>
            <a:ext cx="2705576" cy="18511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789" y="500063"/>
            <a:ext cx="7871222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Common Phishing Techniques to Watch For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122789" y="1782961"/>
            <a:ext cx="7871222" cy="1352669"/>
          </a:xfrm>
          <a:prstGeom prst="roundRect">
            <a:avLst>
              <a:gd name="adj" fmla="val 811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99929" y="1782961"/>
            <a:ext cx="91440" cy="1352669"/>
          </a:xfrm>
          <a:prstGeom prst="roundRect">
            <a:avLst>
              <a:gd name="adj" fmla="val 298317"/>
            </a:avLst>
          </a:prstGeom>
          <a:solidFill>
            <a:srgbClr val="FFE14D"/>
          </a:solidFill>
          <a:ln/>
        </p:spPr>
      </p:sp>
      <p:sp>
        <p:nvSpPr>
          <p:cNvPr id="6" name="Text 3"/>
          <p:cNvSpPr/>
          <p:nvPr/>
        </p:nvSpPr>
        <p:spPr>
          <a:xfrm>
            <a:off x="6396037" y="1987629"/>
            <a:ext cx="2020491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Link Manipulation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396037" y="2349222"/>
            <a:ext cx="7393305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Attackers use misspelled URLs, subdomains, or Unicode tricks (e.g., www.gooogle.com) to deceive users into clicking malicious links.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22789" y="3317438"/>
            <a:ext cx="7871222" cy="1352669"/>
          </a:xfrm>
          <a:prstGeom prst="roundRect">
            <a:avLst>
              <a:gd name="adj" fmla="val 811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99929" y="3317438"/>
            <a:ext cx="91440" cy="1352669"/>
          </a:xfrm>
          <a:prstGeom prst="roundRect">
            <a:avLst>
              <a:gd name="adj" fmla="val 298317"/>
            </a:avLst>
          </a:prstGeom>
          <a:solidFill>
            <a:srgbClr val="FFE14D"/>
          </a:solidFill>
          <a:ln/>
        </p:spPr>
      </p:sp>
      <p:sp>
        <p:nvSpPr>
          <p:cNvPr id="10" name="Text 7"/>
          <p:cNvSpPr/>
          <p:nvPr/>
        </p:nvSpPr>
        <p:spPr>
          <a:xfrm>
            <a:off x="6396037" y="3522107"/>
            <a:ext cx="2020491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Fake Credentials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396037" y="3883700"/>
            <a:ext cx="7393305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Spoofed SSL certificates and fake login pages are designed to look authentic, tricking you into entering your credentials.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22789" y="4851916"/>
            <a:ext cx="7871222" cy="1352669"/>
          </a:xfrm>
          <a:prstGeom prst="roundRect">
            <a:avLst>
              <a:gd name="adj" fmla="val 811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99929" y="4851916"/>
            <a:ext cx="91440" cy="1352669"/>
          </a:xfrm>
          <a:prstGeom prst="roundRect">
            <a:avLst>
              <a:gd name="adj" fmla="val 298317"/>
            </a:avLst>
          </a:prstGeom>
          <a:solidFill>
            <a:srgbClr val="FFE14D"/>
          </a:solidFill>
          <a:ln/>
        </p:spPr>
      </p:sp>
      <p:sp>
        <p:nvSpPr>
          <p:cNvPr id="14" name="Text 11"/>
          <p:cNvSpPr/>
          <p:nvPr/>
        </p:nvSpPr>
        <p:spPr>
          <a:xfrm>
            <a:off x="6396037" y="5056584"/>
            <a:ext cx="2020491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Urgency &amp; Threats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396037" y="5418177"/>
            <a:ext cx="7393305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Emails often create a sense of urgency or threaten account closure to pressure recipients into immediate action without thinking.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122789" y="6386393"/>
            <a:ext cx="7871222" cy="1352669"/>
          </a:xfrm>
          <a:prstGeom prst="roundRect">
            <a:avLst>
              <a:gd name="adj" fmla="val 8112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99929" y="6386393"/>
            <a:ext cx="91440" cy="1352669"/>
          </a:xfrm>
          <a:prstGeom prst="roundRect">
            <a:avLst>
              <a:gd name="adj" fmla="val 298317"/>
            </a:avLst>
          </a:prstGeom>
          <a:solidFill>
            <a:srgbClr val="FFE14D"/>
          </a:solidFill>
          <a:ln/>
        </p:spPr>
      </p:sp>
      <p:sp>
        <p:nvSpPr>
          <p:cNvPr id="18" name="Text 15"/>
          <p:cNvSpPr/>
          <p:nvPr/>
        </p:nvSpPr>
        <p:spPr>
          <a:xfrm>
            <a:off x="6396037" y="6591062"/>
            <a:ext cx="2020491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Impersonation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396037" y="6952655"/>
            <a:ext cx="7393305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Messages appearing from trusted contacts or executives (spear phishing, whaling) attempt to leverage authority for malicious requests.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319" y="553760"/>
            <a:ext cx="10920293" cy="516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Real-World Examples of Social Engineering Attacks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39" y="1562457"/>
            <a:ext cx="4339114" cy="222980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643" y="1562457"/>
            <a:ext cx="4339114" cy="222980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347" y="1562457"/>
            <a:ext cx="4339114" cy="222980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39" y="3940850"/>
            <a:ext cx="13314521" cy="222980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50319" y="6291620"/>
            <a:ext cx="1332976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CEO Fraud:</a:t>
            </a: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Attackers impersonate executives to request urgent wire transfers, often costing companies millions.</a:t>
            </a:r>
            <a:endParaRPr lang="en-US" sz="1450" dirty="0"/>
          </a:p>
        </p:txBody>
      </p:sp>
      <p:sp>
        <p:nvSpPr>
          <p:cNvPr id="8" name="Text 2"/>
          <p:cNvSpPr/>
          <p:nvPr/>
        </p:nvSpPr>
        <p:spPr>
          <a:xfrm>
            <a:off x="650319" y="6653927"/>
            <a:ext cx="1332976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Targeted Spear Phishing:</a:t>
            </a: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Campaigns targeting specific departments, like mortgage, with fake document requests to steal sensitive data.</a:t>
            </a:r>
            <a:endParaRPr lang="en-US" sz="1450" dirty="0"/>
          </a:p>
        </p:txBody>
      </p:sp>
      <p:sp>
        <p:nvSpPr>
          <p:cNvPr id="9" name="Text 3"/>
          <p:cNvSpPr/>
          <p:nvPr/>
        </p:nvSpPr>
        <p:spPr>
          <a:xfrm>
            <a:off x="650319" y="7016234"/>
            <a:ext cx="1332976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Vishing Calls:</a:t>
            </a: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Impersonating bank officials over the phone to trick individuals into revealing credit card or account information.</a:t>
            </a:r>
            <a:endParaRPr lang="en-US" sz="1450" dirty="0"/>
          </a:p>
        </p:txBody>
      </p:sp>
      <p:sp>
        <p:nvSpPr>
          <p:cNvPr id="10" name="Text 4"/>
          <p:cNvSpPr/>
          <p:nvPr/>
        </p:nvSpPr>
        <p:spPr>
          <a:xfrm>
            <a:off x="650319" y="7378541"/>
            <a:ext cx="1332976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Smishing Texts:</a:t>
            </a: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Malicious links sent via text messages, often disguised as delivery notifications or promotional offers.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266" y="613053"/>
            <a:ext cx="6383298" cy="481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How to Spot a Phishing Attempt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06266" y="1353979"/>
            <a:ext cx="7931468" cy="6262449"/>
          </a:xfrm>
          <a:prstGeom prst="roundRect">
            <a:avLst>
              <a:gd name="adj" fmla="val 4149"/>
            </a:avLst>
          </a:prstGeom>
          <a:solidFill>
            <a:srgbClr val="46464A"/>
          </a:solidFill>
          <a:ln/>
        </p:spPr>
      </p:sp>
      <p:sp>
        <p:nvSpPr>
          <p:cNvPr id="5" name="Shape 2"/>
          <p:cNvSpPr/>
          <p:nvPr/>
        </p:nvSpPr>
        <p:spPr>
          <a:xfrm>
            <a:off x="606266" y="1353979"/>
            <a:ext cx="7931468" cy="1504950"/>
          </a:xfrm>
          <a:prstGeom prst="roundRect">
            <a:avLst>
              <a:gd name="adj" fmla="val 17266"/>
            </a:avLst>
          </a:prstGeom>
          <a:solidFill>
            <a:srgbClr val="46464A"/>
          </a:solidFill>
          <a:ln/>
        </p:spPr>
      </p:sp>
      <p:sp>
        <p:nvSpPr>
          <p:cNvPr id="6" name="Text 3"/>
          <p:cNvSpPr/>
          <p:nvPr/>
        </p:nvSpPr>
        <p:spPr>
          <a:xfrm>
            <a:off x="779383" y="1527096"/>
            <a:ext cx="2178844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Unexpected Requests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79383" y="1871543"/>
            <a:ext cx="7585234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Be wary of unsolicited requests for personal or financial information, especially if they create urgency.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6266" y="2858929"/>
            <a:ext cx="7931468" cy="1764863"/>
          </a:xfrm>
          <a:prstGeom prst="rect">
            <a:avLst/>
          </a:prstGeom>
          <a:solidFill>
            <a:srgbClr val="46464A"/>
          </a:solidFill>
          <a:ln/>
        </p:spPr>
      </p:sp>
      <p:sp>
        <p:nvSpPr>
          <p:cNvPr id="9" name="Shape 6"/>
          <p:cNvSpPr/>
          <p:nvPr/>
        </p:nvSpPr>
        <p:spPr>
          <a:xfrm>
            <a:off x="606266" y="2858929"/>
            <a:ext cx="7931468" cy="22860"/>
          </a:xfrm>
          <a:prstGeom prst="roundRect">
            <a:avLst>
              <a:gd name="adj" fmla="val 1136656"/>
            </a:avLst>
          </a:prstGeom>
          <a:solidFill>
            <a:srgbClr val="5F5F63"/>
          </a:solidFill>
          <a:ln/>
        </p:spPr>
      </p:sp>
      <p:sp>
        <p:nvSpPr>
          <p:cNvPr id="10" name="Shape 7"/>
          <p:cNvSpPr/>
          <p:nvPr/>
        </p:nvSpPr>
        <p:spPr>
          <a:xfrm>
            <a:off x="4355425" y="2653844"/>
            <a:ext cx="433030" cy="433030"/>
          </a:xfrm>
          <a:prstGeom prst="roundRect">
            <a:avLst>
              <a:gd name="adj" fmla="val 60005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653" y="2762071"/>
            <a:ext cx="216456" cy="2164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9383" y="3291959"/>
            <a:ext cx="2024777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Grammar &amp; Spelling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79383" y="3636407"/>
            <a:ext cx="7585234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Poor grammar or spelling errors can be a clue, though modern phishing attempts are increasingly polished.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606266" y="4623792"/>
            <a:ext cx="7931468" cy="1764863"/>
          </a:xfrm>
          <a:prstGeom prst="rect">
            <a:avLst/>
          </a:prstGeom>
          <a:solidFill>
            <a:srgbClr val="46464A"/>
          </a:solidFill>
          <a:ln/>
        </p:spPr>
      </p:sp>
      <p:sp>
        <p:nvSpPr>
          <p:cNvPr id="15" name="Shape 11"/>
          <p:cNvSpPr/>
          <p:nvPr/>
        </p:nvSpPr>
        <p:spPr>
          <a:xfrm>
            <a:off x="606266" y="4623792"/>
            <a:ext cx="7931468" cy="22860"/>
          </a:xfrm>
          <a:prstGeom prst="roundRect">
            <a:avLst>
              <a:gd name="adj" fmla="val 1136656"/>
            </a:avLst>
          </a:prstGeom>
          <a:solidFill>
            <a:srgbClr val="5F5F63"/>
          </a:solidFill>
          <a:ln/>
        </p:spPr>
      </p:sp>
      <p:sp>
        <p:nvSpPr>
          <p:cNvPr id="16" name="Shape 12"/>
          <p:cNvSpPr/>
          <p:nvPr/>
        </p:nvSpPr>
        <p:spPr>
          <a:xfrm>
            <a:off x="4355425" y="4418707"/>
            <a:ext cx="433030" cy="433030"/>
          </a:xfrm>
          <a:prstGeom prst="roundRect">
            <a:avLst>
              <a:gd name="adj" fmla="val 60005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3653" y="4526935"/>
            <a:ext cx="216456" cy="21645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79383" y="5056823"/>
            <a:ext cx="1924645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Hover Over Links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779383" y="5401270"/>
            <a:ext cx="7585234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Always hover your mouse over links to preview the actual URL before clicking. Look for discrepancies.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606266" y="6388656"/>
            <a:ext cx="7931468" cy="1227773"/>
          </a:xfrm>
          <a:prstGeom prst="rect">
            <a:avLst/>
          </a:prstGeom>
          <a:solidFill>
            <a:srgbClr val="46464A"/>
          </a:solidFill>
          <a:ln/>
        </p:spPr>
      </p:sp>
      <p:sp>
        <p:nvSpPr>
          <p:cNvPr id="21" name="Shape 16"/>
          <p:cNvSpPr/>
          <p:nvPr/>
        </p:nvSpPr>
        <p:spPr>
          <a:xfrm>
            <a:off x="606266" y="6388656"/>
            <a:ext cx="7931468" cy="22860"/>
          </a:xfrm>
          <a:prstGeom prst="roundRect">
            <a:avLst>
              <a:gd name="adj" fmla="val 1136656"/>
            </a:avLst>
          </a:prstGeom>
          <a:solidFill>
            <a:srgbClr val="5F5F63"/>
          </a:solidFill>
          <a:ln/>
        </p:spPr>
      </p:sp>
      <p:sp>
        <p:nvSpPr>
          <p:cNvPr id="22" name="Shape 17"/>
          <p:cNvSpPr/>
          <p:nvPr/>
        </p:nvSpPr>
        <p:spPr>
          <a:xfrm>
            <a:off x="4355425" y="6183570"/>
            <a:ext cx="433030" cy="433030"/>
          </a:xfrm>
          <a:prstGeom prst="roundRect">
            <a:avLst>
              <a:gd name="adj" fmla="val 60005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3653" y="6291798"/>
            <a:ext cx="216456" cy="216456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79383" y="6821686"/>
            <a:ext cx="2149554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Check Sender's Email</a:t>
            </a:r>
            <a:endParaRPr lang="en-US" sz="1500" dirty="0"/>
          </a:p>
        </p:txBody>
      </p:sp>
      <p:sp>
        <p:nvSpPr>
          <p:cNvPr id="25" name="Text 19"/>
          <p:cNvSpPr/>
          <p:nvPr/>
        </p:nvSpPr>
        <p:spPr>
          <a:xfrm>
            <a:off x="779383" y="7166134"/>
            <a:ext cx="758523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Carefully inspect the sender's email address for subtle differences from legitimate sources.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654" y="551974"/>
            <a:ext cx="7745492" cy="1109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Defending Yourself &amp; Your Organization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85654" y="1961555"/>
            <a:ext cx="449580" cy="449580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277273" y="2019836"/>
            <a:ext cx="2663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835021" y="1998940"/>
            <a:ext cx="3413522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Never Share Credentials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835021" y="2451735"/>
            <a:ext cx="7096125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Never share passwords or sensitive information via email, text, or phone calls, even if the request seems legitimate.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5654" y="3490436"/>
            <a:ext cx="449580" cy="449580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6277273" y="3548717"/>
            <a:ext cx="2663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835021" y="3527822"/>
            <a:ext cx="5752505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Enable Multi-Factor Authentication (MFA)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835021" y="3980617"/>
            <a:ext cx="7096125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 MFA everywhere possible to add an extra layer of security beyond just a password.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5654" y="5019318"/>
            <a:ext cx="449580" cy="449580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6277273" y="5077599"/>
            <a:ext cx="2663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6835021" y="5056703"/>
            <a:ext cx="3284101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Keep Software Updated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835021" y="5509498"/>
            <a:ext cx="7096125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Ensure all software and devices have automatic updates and patches enabled to protect against known vulnerabilities.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85654" y="6548199"/>
            <a:ext cx="449580" cy="449580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6277273" y="6606480"/>
            <a:ext cx="2663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6835021" y="6585585"/>
            <a:ext cx="3622834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Report Suspicious Activity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835021" y="7038380"/>
            <a:ext cx="7096125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Immediately report any suspicious emails, calls, or texts to your IT or security team.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9927550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Building a Culture of Cyber Awareness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65816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Regular Training &amp; Simulations: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Consistent training and phishing simulations dramatically reduce risk by familiarizing employees with common attack patterns.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621" y="2912745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Clear Security Policies: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Establish clear guidelines for device use, email handling, and incident reporting to ensure a unified defense.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621" y="4059674"/>
            <a:ext cx="6263878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Encourage Skepticism: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Foster an environment where employees are encouraged to question and verify requests before acting, especially urgent or unusual ones.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621" y="5562957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Human Error is a Factor: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Remember that 88% of data breaches involve human error; your personal vigilance and adherence to security protocols are crucial.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</TotalTime>
  <Words>852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Wingdings 3</vt:lpstr>
      <vt:lpstr>Raleway Medium</vt:lpstr>
      <vt:lpstr>Century Gothic</vt:lpstr>
      <vt:lpstr>Comfortaa Bold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VIKAS TELI</cp:lastModifiedBy>
  <cp:revision>3</cp:revision>
  <dcterms:created xsi:type="dcterms:W3CDTF">2025-12-03T12:29:08Z</dcterms:created>
  <dcterms:modified xsi:type="dcterms:W3CDTF">2025-12-03T12:34:37Z</dcterms:modified>
</cp:coreProperties>
</file>